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56" r:id="rId2"/>
    <p:sldId id="257" r:id="rId3"/>
    <p:sldId id="259" r:id="rId4"/>
    <p:sldId id="258" r:id="rId5"/>
    <p:sldId id="260" r:id="rId6"/>
    <p:sldId id="265" r:id="rId7"/>
    <p:sldId id="267" r:id="rId8"/>
    <p:sldId id="269" r:id="rId9"/>
    <p:sldId id="262" r:id="rId10"/>
    <p:sldId id="263" r:id="rId11"/>
    <p:sldId id="261" r:id="rId12"/>
    <p:sldId id="266" r:id="rId13"/>
    <p:sldId id="264" r:id="rId14"/>
    <p:sldId id="268" r:id="rId15"/>
    <p:sldId id="270" r:id="rId16"/>
    <p:sldId id="271" r:id="rId17"/>
    <p:sldId id="273" r:id="rId18"/>
    <p:sldId id="274" r:id="rId19"/>
    <p:sldId id="277" r:id="rId20"/>
    <p:sldId id="275" r:id="rId21"/>
    <p:sldId id="276" r:id="rId22"/>
    <p:sldId id="279" r:id="rId23"/>
    <p:sldId id="294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5" r:id="rId38"/>
    <p:sldId id="296" r:id="rId39"/>
    <p:sldId id="297" r:id="rId40"/>
    <p:sldId id="299" r:id="rId41"/>
    <p:sldId id="298" r:id="rId42"/>
    <p:sldId id="302" r:id="rId43"/>
    <p:sldId id="303" r:id="rId44"/>
    <p:sldId id="301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5" r:id="rId66"/>
    <p:sldId id="326" r:id="rId67"/>
    <p:sldId id="327" r:id="rId68"/>
    <p:sldId id="328" r:id="rId69"/>
    <p:sldId id="329" r:id="rId70"/>
    <p:sldId id="330" r:id="rId71"/>
  </p:sldIdLst>
  <p:sldSz cx="9144000" cy="6858000" type="screen4x3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474" autoAdjust="0"/>
  </p:normalViewPr>
  <p:slideViewPr>
    <p:cSldViewPr>
      <p:cViewPr>
        <p:scale>
          <a:sx n="60" d="100"/>
          <a:sy n="60" d="100"/>
        </p:scale>
        <p:origin x="-1644" y="-2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DA550-E0B8-46A4-A6D8-069E9B612C3C}" type="datetimeFigureOut">
              <a:rPr lang="en-GB" smtClean="0"/>
              <a:t>08/08/2017</a:t>
            </a:fld>
            <a:endParaRPr lang="en-GB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7FDAB-344D-4CF9-8AAF-04D57C93A69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200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86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339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547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787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08/08/2017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493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08/08/2017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214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08/08/2017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220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08/08/2017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820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08/08/2017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71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08/08/2017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887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08/08/2017</a:t>
            </a:fld>
            <a:endParaRPr lang="en-GB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67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08/08/2017</a:t>
            </a:fld>
            <a:endParaRPr lang="en-GB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864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08/08/2017</a:t>
            </a:fld>
            <a:endParaRPr lang="en-GB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1151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08/08/2017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860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08/08/2017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352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85D80-9F65-433D-8644-C8D18C3CFA99}" type="datetimeFigureOut">
              <a:rPr lang="en-GB" smtClean="0"/>
              <a:t>08/08/2017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866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9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2.e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5.e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8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61.e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64.em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67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iki.ds.unipi.gr/download/attachments/44367916/worddav7d4d726ede785156a3cec903f0b1242d.png?version=1&amp;modificationDate=1499334293000&amp;api=v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21" y="144882"/>
            <a:ext cx="6406784" cy="65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4644008" y="186148"/>
            <a:ext cx="3024336" cy="825322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8262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ESPD-EDM-02.00.00-asciidoc\espd-data-model\docs\src\main\asciidoc\images\PaymentOfTaxes_EO_mock-up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25" y="404664"/>
            <a:ext cx="8526463" cy="561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3779912" y="2564904"/>
            <a:ext cx="5184576" cy="187220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4 CuadroTexto"/>
          <p:cNvSpPr txBox="1"/>
          <p:nvPr/>
        </p:nvSpPr>
        <p:spPr>
          <a:xfrm>
            <a:off x="1301387" y="2764340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This group of property is shown only if the answer to the previous QUESTION is ‘No’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7" name="6 Conector recto de flecha"/>
          <p:cNvCxnSpPr>
            <a:stCxn id="5" idx="3"/>
            <a:endCxn id="4" idx="1"/>
          </p:cNvCxnSpPr>
          <p:nvPr/>
        </p:nvCxnSpPr>
        <p:spPr>
          <a:xfrm flipV="1">
            <a:off x="3389619" y="3501008"/>
            <a:ext cx="390293" cy="1996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Elipse"/>
          <p:cNvSpPr/>
          <p:nvPr/>
        </p:nvSpPr>
        <p:spPr>
          <a:xfrm>
            <a:off x="8820472" y="320544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20472" y="36450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CuadroTexto"/>
          <p:cNvSpPr txBox="1"/>
          <p:nvPr/>
        </p:nvSpPr>
        <p:spPr>
          <a:xfrm>
            <a:off x="8770210" y="362925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10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647943" y="1772816"/>
            <a:ext cx="1224136" cy="416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331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ESPD-EDM-02.00.00-asciidoc\espd-data-model\docs\src\main\asciidoc\images\PaymentOfTaxes_CA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6712" y="610922"/>
            <a:ext cx="11687175" cy="623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-1791274" y="1804944"/>
            <a:ext cx="11600604" cy="496742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5 CuadroTexto"/>
          <p:cNvSpPr txBox="1"/>
          <p:nvPr/>
        </p:nvSpPr>
        <p:spPr>
          <a:xfrm>
            <a:off x="9900592" y="1844824"/>
            <a:ext cx="1747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EU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7" name="6 Rectángulo redondeado"/>
          <p:cNvSpPr/>
          <p:nvPr/>
        </p:nvSpPr>
        <p:spPr>
          <a:xfrm>
            <a:off x="-1750752" y="2492896"/>
            <a:ext cx="11600604" cy="864096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7 CuadroTexto"/>
          <p:cNvSpPr txBox="1"/>
          <p:nvPr/>
        </p:nvSpPr>
        <p:spPr>
          <a:xfrm>
            <a:off x="9864907" y="2728656"/>
            <a:ext cx="176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-1764704" y="3356992"/>
            <a:ext cx="11600604" cy="115212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9 CuadroTexto"/>
          <p:cNvSpPr txBox="1"/>
          <p:nvPr/>
        </p:nvSpPr>
        <p:spPr>
          <a:xfrm>
            <a:off x="9850955" y="3707740"/>
            <a:ext cx="182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1" name="10 Rectángulo redondeado"/>
          <p:cNvSpPr/>
          <p:nvPr/>
        </p:nvSpPr>
        <p:spPr>
          <a:xfrm>
            <a:off x="-1764704" y="4509120"/>
            <a:ext cx="11600604" cy="936104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11 CuadroTexto"/>
          <p:cNvSpPr txBox="1"/>
          <p:nvPr/>
        </p:nvSpPr>
        <p:spPr>
          <a:xfrm>
            <a:off x="9850955" y="4753610"/>
            <a:ext cx="1886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III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3" name="12 Rectángulo redondeado"/>
          <p:cNvSpPr/>
          <p:nvPr/>
        </p:nvSpPr>
        <p:spPr>
          <a:xfrm>
            <a:off x="-1764704" y="5445224"/>
            <a:ext cx="11600604" cy="1080120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13 CuadroTexto"/>
          <p:cNvSpPr txBox="1"/>
          <p:nvPr/>
        </p:nvSpPr>
        <p:spPr>
          <a:xfrm>
            <a:off x="9850955" y="5795972"/>
            <a:ext cx="190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IV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5" name="14 Elipse"/>
          <p:cNvSpPr/>
          <p:nvPr/>
        </p:nvSpPr>
        <p:spPr>
          <a:xfrm>
            <a:off x="9662911" y="212532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684568" y="3068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19" name="18 Elipse"/>
          <p:cNvSpPr/>
          <p:nvPr/>
        </p:nvSpPr>
        <p:spPr>
          <a:xfrm>
            <a:off x="9684568" y="414908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3</a:t>
            </a:r>
          </a:p>
        </p:txBody>
      </p:sp>
      <p:sp>
        <p:nvSpPr>
          <p:cNvPr id="20" name="19 Elipse"/>
          <p:cNvSpPr/>
          <p:nvPr/>
        </p:nvSpPr>
        <p:spPr>
          <a:xfrm>
            <a:off x="9684568" y="51496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21" name="20 Elipse"/>
          <p:cNvSpPr/>
          <p:nvPr/>
        </p:nvSpPr>
        <p:spPr>
          <a:xfrm>
            <a:off x="9684568" y="62373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92153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6" y="5752"/>
            <a:ext cx="9839325" cy="996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2822151" y="34290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5580112" y="34426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8236399" y="464560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45" y="2324372"/>
            <a:ext cx="228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4209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ESPD-EDM-02.00.00-asciidoc\espd-data-model\docs\src\main\asciidoc\images\PaymentOfTaxes_EO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1467" y="116632"/>
            <a:ext cx="9572625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22 Rectángulo redondeado"/>
          <p:cNvSpPr/>
          <p:nvPr/>
        </p:nvSpPr>
        <p:spPr>
          <a:xfrm>
            <a:off x="-671568" y="2002488"/>
            <a:ext cx="3587384" cy="994464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1 CuadroTexto"/>
          <p:cNvSpPr txBox="1"/>
          <p:nvPr/>
        </p:nvSpPr>
        <p:spPr>
          <a:xfrm>
            <a:off x="-88471" y="2114272"/>
            <a:ext cx="37243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chemeClr val="accent1">
                    <a:lumMod val="75000"/>
                  </a:schemeClr>
                </a:solidFill>
              </a:rPr>
              <a:t>Minimum threshold</a:t>
            </a:r>
            <a:r>
              <a:rPr lang="en-GB" sz="1400" dirty="0" smtClean="0">
                <a:solidFill>
                  <a:schemeClr val="accent1">
                    <a:lumMod val="75000"/>
                  </a:schemeClr>
                </a:solidFill>
              </a:rPr>
              <a:t>:  50€</a:t>
            </a:r>
          </a:p>
          <a:p>
            <a:r>
              <a:rPr lang="en-GB" sz="1400" b="1" dirty="0" smtClean="0">
                <a:solidFill>
                  <a:schemeClr val="accent1">
                    <a:lumMod val="75000"/>
                  </a:schemeClr>
                </a:solidFill>
              </a:rPr>
              <a:t>In case of debt please try to fulfil your obligation before tendering</a:t>
            </a:r>
            <a:endParaRPr lang="en-GB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11 Elipse"/>
          <p:cNvSpPr/>
          <p:nvPr/>
        </p:nvSpPr>
        <p:spPr>
          <a:xfrm>
            <a:off x="-612576" y="21335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-342695" y="21369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-353163" y="24997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515096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" y="1017627"/>
            <a:ext cx="9054455" cy="5075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9 Elipse"/>
          <p:cNvSpPr/>
          <p:nvPr/>
        </p:nvSpPr>
        <p:spPr>
          <a:xfrm>
            <a:off x="2771800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11" name="10 Elipse"/>
          <p:cNvSpPr/>
          <p:nvPr/>
        </p:nvSpPr>
        <p:spPr>
          <a:xfrm>
            <a:off x="3051643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3</a:t>
            </a:r>
          </a:p>
        </p:txBody>
      </p:sp>
      <p:sp>
        <p:nvSpPr>
          <p:cNvPr id="12" name="11 Elipse"/>
          <p:cNvSpPr/>
          <p:nvPr/>
        </p:nvSpPr>
        <p:spPr>
          <a:xfrm>
            <a:off x="3356053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13" name="12 Elipse"/>
          <p:cNvSpPr/>
          <p:nvPr/>
        </p:nvSpPr>
        <p:spPr>
          <a:xfrm>
            <a:off x="3635896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36281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1" t="9052" r="9002" b="30819"/>
          <a:stretch/>
        </p:blipFill>
        <p:spPr bwMode="auto">
          <a:xfrm>
            <a:off x="-1044624" y="1196752"/>
            <a:ext cx="10752082" cy="4398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6225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5" t="9476" r="9092" b="15927"/>
          <a:stretch/>
        </p:blipFill>
        <p:spPr bwMode="auto">
          <a:xfrm>
            <a:off x="44408" y="1113789"/>
            <a:ext cx="9078384" cy="460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8532440" y="227687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532439" y="3068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783672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7238" y="1328738"/>
            <a:ext cx="10658476" cy="420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4962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8" t="8729" r="10014" b="7220"/>
          <a:stretch/>
        </p:blipFill>
        <p:spPr bwMode="auto">
          <a:xfrm>
            <a:off x="-709449" y="409902"/>
            <a:ext cx="10484069" cy="6148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9885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9072" r="9999" b="11492"/>
          <a:stretch/>
        </p:blipFill>
        <p:spPr bwMode="auto">
          <a:xfrm>
            <a:off x="-618902" y="476672"/>
            <a:ext cx="10545097" cy="581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9718789" y="11924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718789" y="175852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718789" y="24928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718789" y="304713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718789" y="347186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718789" y="38969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45206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10" y="118600"/>
            <a:ext cx="7554380" cy="6620799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674879" y="2996952"/>
            <a:ext cx="20874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 err="1" smtClean="0"/>
              <a:t>QualificationApplicationRequest</a:t>
            </a:r>
            <a:endParaRPr lang="en-GB" sz="1100" b="1" dirty="0"/>
          </a:p>
        </p:txBody>
      </p:sp>
      <p:sp>
        <p:nvSpPr>
          <p:cNvPr id="6" name="5 CuadroTexto"/>
          <p:cNvSpPr txBox="1"/>
          <p:nvPr/>
        </p:nvSpPr>
        <p:spPr>
          <a:xfrm>
            <a:off x="6388788" y="3076710"/>
            <a:ext cx="21691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 err="1" smtClean="0"/>
              <a:t>QualificationApplicationResponse</a:t>
            </a:r>
            <a:endParaRPr lang="en-GB" sz="1100" b="1" dirty="0"/>
          </a:p>
        </p:txBody>
      </p:sp>
    </p:spTree>
    <p:extLst>
      <p:ext uri="{BB962C8B-B14F-4D97-AF65-F5344CB8AC3E}">
        <p14:creationId xmlns:p14="http://schemas.microsoft.com/office/powerpoint/2010/main" val="2625020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5788" y="1519238"/>
            <a:ext cx="10315576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2717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6788" y="947738"/>
            <a:ext cx="11077576" cy="496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3886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4" t="15948" r="10093" b="59052"/>
          <a:stretch/>
        </p:blipFill>
        <p:spPr bwMode="auto">
          <a:xfrm>
            <a:off x="-396552" y="1628800"/>
            <a:ext cx="1056289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5810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32112" r="10456" b="38793"/>
          <a:stretch/>
        </p:blipFill>
        <p:spPr bwMode="auto">
          <a:xfrm>
            <a:off x="-324544" y="2067813"/>
            <a:ext cx="10421007" cy="2128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606780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606779" y="367655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07000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950" y="1804988"/>
            <a:ext cx="986790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8413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7700" y="1233488"/>
            <a:ext cx="10439400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9324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9" t="34698" r="9850" b="14009"/>
          <a:stretch/>
        </p:blipFill>
        <p:spPr bwMode="auto">
          <a:xfrm>
            <a:off x="-756592" y="1412776"/>
            <a:ext cx="10531366" cy="3752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4227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8" t="21774" r="10225" b="42339"/>
          <a:stretch/>
        </p:blipFill>
        <p:spPr bwMode="auto">
          <a:xfrm>
            <a:off x="-756592" y="1772816"/>
            <a:ext cx="10500853" cy="262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9238232" y="248103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1488" y="2376488"/>
            <a:ext cx="10086976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50" y="1804988"/>
            <a:ext cx="1009650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749" y="600252"/>
            <a:ext cx="3972503" cy="56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7902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26940" r="9850" b="43965"/>
          <a:stretch/>
        </p:blipFill>
        <p:spPr bwMode="auto">
          <a:xfrm>
            <a:off x="-540568" y="2132856"/>
            <a:ext cx="10499835" cy="2128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678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3" t="21210" r="9956" b="48186"/>
          <a:stretch/>
        </p:blipFill>
        <p:spPr bwMode="auto">
          <a:xfrm>
            <a:off x="-495321" y="1700808"/>
            <a:ext cx="10531366" cy="2238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478419" y="243373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9468544" y="33494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1275" y="1803400"/>
            <a:ext cx="11766550" cy="324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8688" y="1233488"/>
            <a:ext cx="11001376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4" t="15949" r="10093" b="26077"/>
          <a:stretch/>
        </p:blipFill>
        <p:spPr bwMode="auto">
          <a:xfrm>
            <a:off x="-900608" y="1340768"/>
            <a:ext cx="10562898" cy="4240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7750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38578" r="10456" b="21121"/>
          <a:stretch/>
        </p:blipFill>
        <p:spPr bwMode="auto">
          <a:xfrm>
            <a:off x="-828600" y="1625610"/>
            <a:ext cx="10421007" cy="2948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6012160" y="19168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87886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2025" y="2376488"/>
            <a:ext cx="11068050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7886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5" t="18104" r="9123" b="8189"/>
          <a:stretch/>
        </p:blipFill>
        <p:spPr bwMode="auto">
          <a:xfrm>
            <a:off x="-540568" y="692696"/>
            <a:ext cx="10815145" cy="5391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173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0" t="8190" r="9972" b="14440"/>
          <a:stretch/>
        </p:blipFill>
        <p:spPr bwMode="auto">
          <a:xfrm>
            <a:off x="-324544" y="565175"/>
            <a:ext cx="10499834" cy="5659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Elipse"/>
          <p:cNvSpPr/>
          <p:nvPr/>
        </p:nvSpPr>
        <p:spPr>
          <a:xfrm>
            <a:off x="9966709" y="186907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966709" y="27952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966709" y="328498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966709" y="38392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966709" y="42639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966709" y="468903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537179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image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785"/>
          <a:stretch/>
        </p:blipFill>
        <p:spPr bwMode="auto">
          <a:xfrm>
            <a:off x="683568" y="620688"/>
            <a:ext cx="7594977" cy="53406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2 Elipse"/>
          <p:cNvSpPr/>
          <p:nvPr/>
        </p:nvSpPr>
        <p:spPr>
          <a:xfrm>
            <a:off x="7884368" y="317924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7884368" y="34934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8376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4624"/>
            <a:ext cx="5221432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3203848" y="3539748"/>
            <a:ext cx="4277275" cy="2316074"/>
          </a:xfrm>
          <a:prstGeom prst="roundRect">
            <a:avLst/>
          </a:prstGeom>
          <a:noFill/>
          <a:ln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163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4363" y="1423988"/>
            <a:ext cx="10372726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01266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7350" y="1423988"/>
            <a:ext cx="12458700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8764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 redondeado"/>
          <p:cNvSpPr/>
          <p:nvPr/>
        </p:nvSpPr>
        <p:spPr>
          <a:xfrm>
            <a:off x="35496" y="-603448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smtClean="0">
                <a:solidFill>
                  <a:schemeClr val="accent1"/>
                </a:solidFill>
              </a:rPr>
              <a:t>SELECTION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6" name="5 Rectángulo redondeado"/>
          <p:cNvSpPr/>
          <p:nvPr/>
        </p:nvSpPr>
        <p:spPr>
          <a:xfrm>
            <a:off x="707227" y="824012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ECONOMIC_FINANCIAL_STANDING</a:t>
            </a:r>
          </a:p>
        </p:txBody>
      </p:sp>
      <p:sp>
        <p:nvSpPr>
          <p:cNvPr id="7" name="6 Rectángulo redondeado"/>
          <p:cNvSpPr/>
          <p:nvPr/>
        </p:nvSpPr>
        <p:spPr>
          <a:xfrm>
            <a:off x="707227" y="3920356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TECHNICAL_PROFESSIONAL_ABILITY</a:t>
            </a:r>
          </a:p>
        </p:txBody>
      </p:sp>
      <p:cxnSp>
        <p:nvCxnSpPr>
          <p:cNvPr id="9" name="8 Conector angular"/>
          <p:cNvCxnSpPr>
            <a:stCxn id="4" idx="2"/>
            <a:endCxn id="6" idx="1"/>
          </p:cNvCxnSpPr>
          <p:nvPr/>
        </p:nvCxnSpPr>
        <p:spPr>
          <a:xfrm rot="16200000" flipH="1">
            <a:off x="9425" y="248364"/>
            <a:ext cx="1191924" cy="2036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angular"/>
          <p:cNvCxnSpPr>
            <a:stCxn id="4" idx="2"/>
            <a:endCxn id="7" idx="1"/>
          </p:cNvCxnSpPr>
          <p:nvPr/>
        </p:nvCxnSpPr>
        <p:spPr>
          <a:xfrm rot="16200000" flipH="1">
            <a:off x="-1538747" y="1796536"/>
            <a:ext cx="4288268" cy="2036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CuadroTexto"/>
          <p:cNvSpPr txBox="1"/>
          <p:nvPr/>
        </p:nvSpPr>
        <p:spPr>
          <a:xfrm>
            <a:off x="4139952" y="1673677"/>
            <a:ext cx="2077813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GENERAL_YEARLY, SPECIFIC_YEARLY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3275856" y="4782479"/>
            <a:ext cx="5399235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WORKS_PERFORMANCE, SUPPLIES_DELIVERY_PERFORMANCE, SERVICES_DELIVERY_PERFORMANCE</a:t>
            </a:r>
          </a:p>
        </p:txBody>
      </p:sp>
      <p:sp>
        <p:nvSpPr>
          <p:cNvPr id="15" name="14 Rectángulo redondeado"/>
          <p:cNvSpPr/>
          <p:nvPr/>
        </p:nvSpPr>
        <p:spPr>
          <a:xfrm>
            <a:off x="2411760" y="1227777"/>
            <a:ext cx="2207282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 smtClean="0">
                <a:solidFill>
                  <a:schemeClr val="accent1"/>
                </a:solidFill>
              </a:rPr>
              <a:t>TURNOVER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16" name="15 Conector angular"/>
          <p:cNvCxnSpPr>
            <a:stCxn id="6" idx="2"/>
            <a:endCxn id="15" idx="1"/>
          </p:cNvCxnSpPr>
          <p:nvPr/>
        </p:nvCxnSpPr>
        <p:spPr>
          <a:xfrm rot="16200000" flipH="1">
            <a:off x="2066952" y="1005123"/>
            <a:ext cx="281612" cy="40800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20 Rectángulo redondeado"/>
          <p:cNvSpPr/>
          <p:nvPr/>
        </p:nvSpPr>
        <p:spPr>
          <a:xfrm>
            <a:off x="2273212" y="4424412"/>
            <a:ext cx="1132685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 smtClean="0">
                <a:solidFill>
                  <a:schemeClr val="accent1"/>
                </a:solidFill>
              </a:rPr>
              <a:t>REFERENCES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22" name="21 Conector angular"/>
          <p:cNvCxnSpPr>
            <a:stCxn id="7" idx="2"/>
            <a:endCxn id="21" idx="1"/>
          </p:cNvCxnSpPr>
          <p:nvPr/>
        </p:nvCxnSpPr>
        <p:spPr>
          <a:xfrm rot="16200000" flipH="1">
            <a:off x="1947533" y="4220886"/>
            <a:ext cx="381903" cy="26945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angular"/>
          <p:cNvCxnSpPr>
            <a:stCxn id="7" idx="2"/>
            <a:endCxn id="52" idx="1"/>
          </p:cNvCxnSpPr>
          <p:nvPr/>
        </p:nvCxnSpPr>
        <p:spPr>
          <a:xfrm rot="16200000" flipH="1">
            <a:off x="1356902" y="4811517"/>
            <a:ext cx="1485688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28 Conector angular"/>
          <p:cNvCxnSpPr>
            <a:stCxn id="7" idx="2"/>
            <a:endCxn id="54" idx="1"/>
          </p:cNvCxnSpPr>
          <p:nvPr/>
        </p:nvCxnSpPr>
        <p:spPr>
          <a:xfrm rot="16200000" flipH="1">
            <a:off x="822459" y="5345960"/>
            <a:ext cx="2554574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31 Conector angular"/>
          <p:cNvCxnSpPr>
            <a:stCxn id="7" idx="2"/>
            <a:endCxn id="56" idx="1"/>
          </p:cNvCxnSpPr>
          <p:nvPr/>
        </p:nvCxnSpPr>
        <p:spPr>
          <a:xfrm rot="16200000" flipH="1">
            <a:off x="1009203" y="5159216"/>
            <a:ext cx="2181087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56 CuadroTexto"/>
          <p:cNvSpPr txBox="1"/>
          <p:nvPr/>
        </p:nvSpPr>
        <p:spPr>
          <a:xfrm>
            <a:off x="4180428" y="2017951"/>
            <a:ext cx="2077813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GENERAL_YEARLY, SPECIFIC_YEARLY</a:t>
            </a:r>
          </a:p>
        </p:txBody>
      </p:sp>
      <p:cxnSp>
        <p:nvCxnSpPr>
          <p:cNvPr id="62" name="61 Conector angular"/>
          <p:cNvCxnSpPr>
            <a:stCxn id="15" idx="2"/>
            <a:endCxn id="12" idx="1"/>
          </p:cNvCxnSpPr>
          <p:nvPr/>
        </p:nvCxnSpPr>
        <p:spPr>
          <a:xfrm rot="16200000" flipH="1">
            <a:off x="3665324" y="1322160"/>
            <a:ext cx="324704" cy="62455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64 Conector angular"/>
          <p:cNvCxnSpPr>
            <a:stCxn id="15" idx="2"/>
            <a:endCxn id="57" idx="1"/>
          </p:cNvCxnSpPr>
          <p:nvPr/>
        </p:nvCxnSpPr>
        <p:spPr>
          <a:xfrm rot="16200000" flipH="1">
            <a:off x="3513425" y="1474059"/>
            <a:ext cx="668978" cy="66502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67 CuadroTexto"/>
          <p:cNvSpPr txBox="1"/>
          <p:nvPr/>
        </p:nvSpPr>
        <p:spPr>
          <a:xfrm>
            <a:off x="4196194" y="2337515"/>
            <a:ext cx="58060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SET_UP</a:t>
            </a:r>
          </a:p>
        </p:txBody>
      </p:sp>
      <p:cxnSp>
        <p:nvCxnSpPr>
          <p:cNvPr id="69" name="68 Conector angular"/>
          <p:cNvCxnSpPr>
            <a:stCxn id="15" idx="2"/>
            <a:endCxn id="68" idx="1"/>
          </p:cNvCxnSpPr>
          <p:nvPr/>
        </p:nvCxnSpPr>
        <p:spPr>
          <a:xfrm rot="16200000" flipH="1">
            <a:off x="3361526" y="1625958"/>
            <a:ext cx="988542" cy="68079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71 Conector angular"/>
          <p:cNvCxnSpPr>
            <a:stCxn id="6" idx="2"/>
            <a:endCxn id="74" idx="1"/>
          </p:cNvCxnSpPr>
          <p:nvPr/>
        </p:nvCxnSpPr>
        <p:spPr>
          <a:xfrm rot="16200000" flipH="1">
            <a:off x="1367242" y="1704833"/>
            <a:ext cx="172081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73 CuadroTexto"/>
          <p:cNvSpPr txBox="1"/>
          <p:nvPr/>
        </p:nvSpPr>
        <p:spPr>
          <a:xfrm>
            <a:off x="2451542" y="2666023"/>
            <a:ext cx="1132041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FINANCIAL_RATIO</a:t>
            </a:r>
          </a:p>
        </p:txBody>
      </p:sp>
      <p:sp>
        <p:nvSpPr>
          <p:cNvPr id="76" name="75 CuadroTexto"/>
          <p:cNvSpPr txBox="1"/>
          <p:nvPr/>
        </p:nvSpPr>
        <p:spPr>
          <a:xfrm>
            <a:off x="2451542" y="3026063"/>
            <a:ext cx="176041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RISK_INDEMNITY_INSURANCE</a:t>
            </a:r>
          </a:p>
        </p:txBody>
      </p:sp>
      <p:cxnSp>
        <p:nvCxnSpPr>
          <p:cNvPr id="77" name="76 Conector angular"/>
          <p:cNvCxnSpPr>
            <a:stCxn id="6" idx="2"/>
            <a:endCxn id="76" idx="1"/>
          </p:cNvCxnSpPr>
          <p:nvPr/>
        </p:nvCxnSpPr>
        <p:spPr>
          <a:xfrm rot="16200000" flipH="1">
            <a:off x="1187222" y="1884853"/>
            <a:ext cx="208085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79 CuadroTexto"/>
          <p:cNvSpPr txBox="1"/>
          <p:nvPr/>
        </p:nvSpPr>
        <p:spPr>
          <a:xfrm>
            <a:off x="2451542" y="3386103"/>
            <a:ext cx="1447832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OTHER_REQUIREMENTS</a:t>
            </a:r>
          </a:p>
        </p:txBody>
      </p:sp>
      <p:cxnSp>
        <p:nvCxnSpPr>
          <p:cNvPr id="81" name="80 Conector angular"/>
          <p:cNvCxnSpPr>
            <a:stCxn id="6" idx="2"/>
            <a:endCxn id="80" idx="1"/>
          </p:cNvCxnSpPr>
          <p:nvPr/>
        </p:nvCxnSpPr>
        <p:spPr>
          <a:xfrm rot="16200000" flipH="1">
            <a:off x="1007202" y="2064873"/>
            <a:ext cx="244089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51 CuadroTexto"/>
          <p:cNvSpPr txBox="1"/>
          <p:nvPr/>
        </p:nvSpPr>
        <p:spPr>
          <a:xfrm>
            <a:off x="2195736" y="5142519"/>
            <a:ext cx="5168810" cy="1015663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a-ES" sz="1000" dirty="0"/>
              <a:t>TECHNICAL.TECHNICIANS_FOR_QUALITY_CONTROL, TECHNICAL.TECHNICIANS_FOR_CARRYING_WORKS, TECHNICAL.FACILITIES_FOR_QUALITY_ENSURING, TECHNICAL.FACILITIES_FOR_STUDY_RESEARCH, TECHNICAL.SUPPLY_CHAIN_MANAGEMENT, TECHNICAL.PROFESSIONAL_QUALIFICATIONS, TECHNICAL.ENVIRONMENTAL_MANAGEMENT_MEASURES, </a:t>
            </a:r>
            <a:r>
              <a:rPr lang="ca-ES" sz="1000" dirty="0" smtClean="0"/>
              <a:t>TECHNICAL.EQUIPMENT</a:t>
            </a:r>
          </a:p>
        </p:txBody>
      </p:sp>
      <p:sp>
        <p:nvSpPr>
          <p:cNvPr id="54" name="53 CuadroTexto"/>
          <p:cNvSpPr txBox="1"/>
          <p:nvPr/>
        </p:nvSpPr>
        <p:spPr>
          <a:xfrm>
            <a:off x="2195736" y="6596126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MANAGEMENT.MANAGERIAL_STAFF, MANAGEMENT.AVERAGE_ANNUAL_MANPOWER</a:t>
            </a:r>
          </a:p>
        </p:txBody>
      </p:sp>
      <p:sp>
        <p:nvSpPr>
          <p:cNvPr id="56" name="55 CuadroTexto"/>
          <p:cNvSpPr txBox="1"/>
          <p:nvPr/>
        </p:nvSpPr>
        <p:spPr>
          <a:xfrm>
            <a:off x="2195736" y="6222639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TECHNICAL.CHECKS.ALLOWANCE_OF_CHECKS</a:t>
            </a:r>
          </a:p>
        </p:txBody>
      </p:sp>
      <p:sp>
        <p:nvSpPr>
          <p:cNvPr id="63" name="62 CuadroTexto"/>
          <p:cNvSpPr txBox="1"/>
          <p:nvPr/>
        </p:nvSpPr>
        <p:spPr>
          <a:xfrm>
            <a:off x="2195736" y="6930410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MANAGEMENT.SUBCONTRACTING_PROPORTION</a:t>
            </a:r>
          </a:p>
        </p:txBody>
      </p:sp>
      <p:cxnSp>
        <p:nvCxnSpPr>
          <p:cNvPr id="64" name="63 Conector angular"/>
          <p:cNvCxnSpPr>
            <a:stCxn id="7" idx="2"/>
            <a:endCxn id="63" idx="1"/>
          </p:cNvCxnSpPr>
          <p:nvPr/>
        </p:nvCxnSpPr>
        <p:spPr>
          <a:xfrm rot="16200000" flipH="1">
            <a:off x="655317" y="5513102"/>
            <a:ext cx="2888858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69 CuadroTexto"/>
          <p:cNvSpPr txBox="1"/>
          <p:nvPr/>
        </p:nvSpPr>
        <p:spPr>
          <a:xfrm>
            <a:off x="2195736" y="7279533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MANAGEMENT.ARTEFACTS.NO_AUTHENTICATED_ARTEFACTS</a:t>
            </a:r>
            <a:endParaRPr lang="ca-ES" dirty="0"/>
          </a:p>
        </p:txBody>
      </p:sp>
      <p:cxnSp>
        <p:nvCxnSpPr>
          <p:cNvPr id="71" name="70 Conector angular"/>
          <p:cNvCxnSpPr>
            <a:stCxn id="7" idx="2"/>
            <a:endCxn id="70" idx="1"/>
          </p:cNvCxnSpPr>
          <p:nvPr/>
        </p:nvCxnSpPr>
        <p:spPr>
          <a:xfrm rot="16200000" flipH="1">
            <a:off x="480756" y="5687663"/>
            <a:ext cx="3237981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72 CuadroTexto"/>
          <p:cNvSpPr txBox="1"/>
          <p:nvPr/>
        </p:nvSpPr>
        <p:spPr>
          <a:xfrm>
            <a:off x="2195736" y="7588818"/>
            <a:ext cx="6524221" cy="248436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MANAGEMENT.ARTEFACTS.NO_AUTHENTICATED_ARTEFACTS, MANAGEMENT.ARTEFACTS.AUTHENTICATED_ARTEFACTS</a:t>
            </a:r>
            <a:endParaRPr lang="ca-ES" dirty="0"/>
          </a:p>
        </p:txBody>
      </p:sp>
      <p:sp>
        <p:nvSpPr>
          <p:cNvPr id="75" name="74 CuadroTexto"/>
          <p:cNvSpPr txBox="1"/>
          <p:nvPr/>
        </p:nvSpPr>
        <p:spPr>
          <a:xfrm>
            <a:off x="2195736" y="7933092"/>
            <a:ext cx="7344455" cy="248436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CERTIFICATES.QUALITY_ASSURANCE.QA_INSTITUTES_CERTIFICATE, CERTIFICATES.QUALITY_ASSURANCE.QA_INDEPENDENT_CERTIFICATE</a:t>
            </a:r>
            <a:endParaRPr lang="ca-ES" dirty="0"/>
          </a:p>
        </p:txBody>
      </p:sp>
      <p:cxnSp>
        <p:nvCxnSpPr>
          <p:cNvPr id="78" name="77 Conector angular"/>
          <p:cNvCxnSpPr>
            <a:stCxn id="7" idx="2"/>
            <a:endCxn id="73" idx="1"/>
          </p:cNvCxnSpPr>
          <p:nvPr/>
        </p:nvCxnSpPr>
        <p:spPr>
          <a:xfrm rot="16200000" flipH="1">
            <a:off x="325560" y="5842859"/>
            <a:ext cx="3548373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78 Conector angular"/>
          <p:cNvCxnSpPr>
            <a:stCxn id="7" idx="2"/>
            <a:endCxn id="75" idx="1"/>
          </p:cNvCxnSpPr>
          <p:nvPr/>
        </p:nvCxnSpPr>
        <p:spPr>
          <a:xfrm rot="16200000" flipH="1">
            <a:off x="153423" y="6014996"/>
            <a:ext cx="3892647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81 Conector angular"/>
          <p:cNvCxnSpPr>
            <a:stCxn id="21" idx="2"/>
            <a:endCxn id="13" idx="1"/>
          </p:cNvCxnSpPr>
          <p:nvPr/>
        </p:nvCxnSpPr>
        <p:spPr>
          <a:xfrm rot="16200000" flipH="1">
            <a:off x="2939270" y="4569003"/>
            <a:ext cx="236871" cy="43630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755576" y="188640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ECONOMIC_FINANCIAL_STANDING</a:t>
            </a:r>
          </a:p>
        </p:txBody>
      </p:sp>
      <p:cxnSp>
        <p:nvCxnSpPr>
          <p:cNvPr id="40" name="39 Conector angular"/>
          <p:cNvCxnSpPr>
            <a:stCxn id="4" idx="2"/>
            <a:endCxn id="39" idx="1"/>
          </p:cNvCxnSpPr>
          <p:nvPr/>
        </p:nvCxnSpPr>
        <p:spPr>
          <a:xfrm rot="16200000" flipH="1">
            <a:off x="351286" y="-93496"/>
            <a:ext cx="556552" cy="25202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42 CuadroTexto"/>
          <p:cNvSpPr txBox="1"/>
          <p:nvPr/>
        </p:nvSpPr>
        <p:spPr>
          <a:xfrm>
            <a:off x="4211960" y="501382"/>
            <a:ext cx="403244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PROFESSIONAL_REGISTER_ENROLMENT, TRADE_REGISTER_ENROLMENT</a:t>
            </a:r>
          </a:p>
        </p:txBody>
      </p:sp>
      <p:cxnSp>
        <p:nvCxnSpPr>
          <p:cNvPr id="44" name="43 Conector angular"/>
          <p:cNvCxnSpPr>
            <a:stCxn id="39" idx="2"/>
            <a:endCxn id="43" idx="1"/>
          </p:cNvCxnSpPr>
          <p:nvPr/>
        </p:nvCxnSpPr>
        <p:spPr>
          <a:xfrm rot="16200000" flipH="1">
            <a:off x="3036260" y="-551207"/>
            <a:ext cx="191546" cy="215985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7984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8" t="16371" r="17243" b="20913"/>
          <a:stretch/>
        </p:blipFill>
        <p:spPr bwMode="auto">
          <a:xfrm>
            <a:off x="395536" y="1052736"/>
            <a:ext cx="8623737" cy="4587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0817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6" t="11423" r="17362" b="10345"/>
          <a:stretch/>
        </p:blipFill>
        <p:spPr bwMode="auto">
          <a:xfrm>
            <a:off x="276230" y="548680"/>
            <a:ext cx="8655269" cy="5722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7 Elipse"/>
          <p:cNvSpPr/>
          <p:nvPr/>
        </p:nvSpPr>
        <p:spPr>
          <a:xfrm>
            <a:off x="8693818" y="12687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692222" y="16288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707988" y="20608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711041" y="238935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711041" y="27336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7709636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1900238"/>
            <a:ext cx="9134475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86530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89" y="342561"/>
            <a:ext cx="8043235" cy="6171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13807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imag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980" y="-429577"/>
            <a:ext cx="5400040" cy="77171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5076056" y="155679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5508104" y="20533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5508104" y="227687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409557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621086"/>
            <a:ext cx="9677400" cy="801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Elipse"/>
          <p:cNvSpPr/>
          <p:nvPr/>
        </p:nvSpPr>
        <p:spPr>
          <a:xfrm>
            <a:off x="8869568" y="18946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7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69568" y="215380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869568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69568" y="308487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00" dirty="0"/>
          </a:p>
        </p:txBody>
      </p:sp>
      <p:sp>
        <p:nvSpPr>
          <p:cNvPr id="11" name="10 Elipse"/>
          <p:cNvSpPr/>
          <p:nvPr/>
        </p:nvSpPr>
        <p:spPr>
          <a:xfrm>
            <a:off x="-276286" y="26429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-276286" y="29088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-276286" y="31680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-277044" y="361654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15" name="14 Elipse"/>
          <p:cNvSpPr/>
          <p:nvPr/>
        </p:nvSpPr>
        <p:spPr>
          <a:xfrm>
            <a:off x="-277044" y="388236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-277044" y="41415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8808421" y="305632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8991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8688" y="284163"/>
            <a:ext cx="11001376" cy="629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0648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28 Rectángulo redondeado"/>
          <p:cNvSpPr/>
          <p:nvPr/>
        </p:nvSpPr>
        <p:spPr>
          <a:xfrm>
            <a:off x="35496" y="46192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smtClean="0">
                <a:solidFill>
                  <a:schemeClr val="accent1"/>
                </a:solidFill>
              </a:rPr>
              <a:t>EXCLUSION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0" name="29 Rectángulo redondeado"/>
          <p:cNvSpPr/>
          <p:nvPr/>
        </p:nvSpPr>
        <p:spPr>
          <a:xfrm>
            <a:off x="859632" y="765607"/>
            <a:ext cx="1132685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CONVICTIONS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1" name="30 Rectángulo redondeado"/>
          <p:cNvSpPr/>
          <p:nvPr/>
        </p:nvSpPr>
        <p:spPr>
          <a:xfrm>
            <a:off x="859632" y="1700808"/>
            <a:ext cx="1370549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CONTRIBUTIONS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2" name="31 Rectángulo redondeado"/>
          <p:cNvSpPr/>
          <p:nvPr/>
        </p:nvSpPr>
        <p:spPr>
          <a:xfrm>
            <a:off x="859632" y="2564904"/>
            <a:ext cx="703309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SOCIAL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866825" y="3501008"/>
            <a:ext cx="8510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smtClean="0">
                <a:solidFill>
                  <a:schemeClr val="accent1"/>
                </a:solidFill>
              </a:rPr>
              <a:t>BUSINESS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4" name="33 Rectángulo redondeado"/>
          <p:cNvSpPr/>
          <p:nvPr/>
        </p:nvSpPr>
        <p:spPr>
          <a:xfrm>
            <a:off x="859631" y="4446284"/>
            <a:ext cx="1132685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MISCONDUCT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5" name="34 Rectángulo redondeado"/>
          <p:cNvSpPr/>
          <p:nvPr/>
        </p:nvSpPr>
        <p:spPr>
          <a:xfrm>
            <a:off x="859631" y="5517232"/>
            <a:ext cx="1824200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CONFLICT_OF_INTEREST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6" name="35 Rectángulo redondeado"/>
          <p:cNvSpPr/>
          <p:nvPr/>
        </p:nvSpPr>
        <p:spPr>
          <a:xfrm>
            <a:off x="859631" y="7247774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NATIONAL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37" name="36 Conector angular"/>
          <p:cNvCxnSpPr>
            <a:stCxn id="29" idx="2"/>
            <a:endCxn id="30" idx="1"/>
          </p:cNvCxnSpPr>
          <p:nvPr/>
        </p:nvCxnSpPr>
        <p:spPr>
          <a:xfrm rot="16200000" flipH="1">
            <a:off x="411305" y="496125"/>
            <a:ext cx="540570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37 Conector angular"/>
          <p:cNvCxnSpPr>
            <a:stCxn id="29" idx="2"/>
            <a:endCxn id="31" idx="1"/>
          </p:cNvCxnSpPr>
          <p:nvPr/>
        </p:nvCxnSpPr>
        <p:spPr>
          <a:xfrm rot="16200000" flipH="1">
            <a:off x="-56295" y="963725"/>
            <a:ext cx="1475771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38 Conector angular"/>
          <p:cNvCxnSpPr>
            <a:stCxn id="29" idx="2"/>
            <a:endCxn id="32" idx="1"/>
          </p:cNvCxnSpPr>
          <p:nvPr/>
        </p:nvCxnSpPr>
        <p:spPr>
          <a:xfrm rot="16200000" flipH="1">
            <a:off x="-488343" y="1395773"/>
            <a:ext cx="2339867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39 Conector angular"/>
          <p:cNvCxnSpPr>
            <a:stCxn id="29" idx="2"/>
            <a:endCxn id="33" idx="1"/>
          </p:cNvCxnSpPr>
          <p:nvPr/>
        </p:nvCxnSpPr>
        <p:spPr>
          <a:xfrm rot="16200000" flipH="1">
            <a:off x="-952799" y="1860228"/>
            <a:ext cx="3275971" cy="36327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29" idx="2"/>
            <a:endCxn id="34" idx="1"/>
          </p:cNvCxnSpPr>
          <p:nvPr/>
        </p:nvCxnSpPr>
        <p:spPr>
          <a:xfrm rot="16200000" flipH="1">
            <a:off x="-1429034" y="2336463"/>
            <a:ext cx="4221247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41 Conector angular"/>
          <p:cNvCxnSpPr>
            <a:stCxn id="29" idx="2"/>
            <a:endCxn id="35" idx="1"/>
          </p:cNvCxnSpPr>
          <p:nvPr/>
        </p:nvCxnSpPr>
        <p:spPr>
          <a:xfrm rot="16200000" flipH="1">
            <a:off x="-1964508" y="2871937"/>
            <a:ext cx="5292195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42 Conector angular"/>
          <p:cNvCxnSpPr>
            <a:stCxn id="29" idx="2"/>
            <a:endCxn id="36" idx="1"/>
          </p:cNvCxnSpPr>
          <p:nvPr/>
        </p:nvCxnSpPr>
        <p:spPr>
          <a:xfrm rot="16200000" flipH="1">
            <a:off x="-2829779" y="3737208"/>
            <a:ext cx="7022737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43 CuadroTexto"/>
          <p:cNvSpPr txBox="1"/>
          <p:nvPr/>
        </p:nvSpPr>
        <p:spPr>
          <a:xfrm>
            <a:off x="2195736" y="1196752"/>
            <a:ext cx="5123518" cy="40011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PARTICIPATION_IN_CRIMINAL_ORGANISATION, CORRUPTION, FRAUD, TERRORIST_OFFENCES, </a:t>
            </a:r>
          </a:p>
          <a:p>
            <a:r>
              <a:rPr lang="ca-ES" dirty="0"/>
              <a:t>MONEY_LAUNDERING, </a:t>
            </a:r>
            <a:r>
              <a:rPr lang="ca-ES" dirty="0" smtClean="0"/>
              <a:t>CHILD_LABOUR-HUMAN_TRAFFICKING</a:t>
            </a:r>
            <a:endParaRPr lang="ca-ES" dirty="0"/>
          </a:p>
        </p:txBody>
      </p:sp>
      <p:sp>
        <p:nvSpPr>
          <p:cNvPr id="45" name="44 CuadroTexto"/>
          <p:cNvSpPr txBox="1"/>
          <p:nvPr/>
        </p:nvSpPr>
        <p:spPr>
          <a:xfrm>
            <a:off x="2195736" y="2190027"/>
            <a:ext cx="3090911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PAYMENT_OF_TAXES, PAYMENT_OF_SOCIAL_SECURITY</a:t>
            </a:r>
          </a:p>
        </p:txBody>
      </p:sp>
      <p:sp>
        <p:nvSpPr>
          <p:cNvPr id="46" name="45 CuadroTexto"/>
          <p:cNvSpPr txBox="1"/>
          <p:nvPr/>
        </p:nvSpPr>
        <p:spPr>
          <a:xfrm>
            <a:off x="2195736" y="3006825"/>
            <a:ext cx="2965877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ENVIRONMENTAL_LAW, SOCIAL_LAW, LABOUR_LAW</a:t>
            </a:r>
          </a:p>
        </p:txBody>
      </p:sp>
      <p:sp>
        <p:nvSpPr>
          <p:cNvPr id="47" name="46 CuadroTexto"/>
          <p:cNvSpPr txBox="1"/>
          <p:nvPr/>
        </p:nvSpPr>
        <p:spPr>
          <a:xfrm>
            <a:off x="2195736" y="3861048"/>
            <a:ext cx="4722768" cy="40011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BANKRUPTCY, INSOLVENCY, CREDITORS_ARRANGEMENT, BANKRUPTCY_ANALOGOUS, </a:t>
            </a:r>
          </a:p>
          <a:p>
            <a:r>
              <a:rPr lang="ca-ES" dirty="0"/>
              <a:t>LIQUIDATOR_ADMINISTERED, ACTIVITIES_SUSPENDED</a:t>
            </a:r>
          </a:p>
        </p:txBody>
      </p:sp>
      <p:sp>
        <p:nvSpPr>
          <p:cNvPr id="48" name="47 CuadroTexto"/>
          <p:cNvSpPr txBox="1"/>
          <p:nvPr/>
        </p:nvSpPr>
        <p:spPr>
          <a:xfrm>
            <a:off x="2195736" y="5023049"/>
            <a:ext cx="2430474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MC_PROFESSIONAL, MARKET_DISTORSION</a:t>
            </a:r>
          </a:p>
        </p:txBody>
      </p:sp>
      <p:sp>
        <p:nvSpPr>
          <p:cNvPr id="49" name="48 CuadroTexto"/>
          <p:cNvSpPr txBox="1"/>
          <p:nvPr/>
        </p:nvSpPr>
        <p:spPr>
          <a:xfrm>
            <a:off x="2195736" y="6031161"/>
            <a:ext cx="3268844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PROCEDURE_PARTICIPATION, PROCEDURE_PREPARATION</a:t>
            </a:r>
          </a:p>
        </p:txBody>
      </p:sp>
      <p:sp>
        <p:nvSpPr>
          <p:cNvPr id="50" name="49 CuadroTexto"/>
          <p:cNvSpPr txBox="1"/>
          <p:nvPr/>
        </p:nvSpPr>
        <p:spPr>
          <a:xfrm>
            <a:off x="2195736" y="7615337"/>
            <a:ext cx="543739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OTHER</a:t>
            </a:r>
          </a:p>
        </p:txBody>
      </p:sp>
      <p:sp>
        <p:nvSpPr>
          <p:cNvPr id="51" name="50 Rectángulo redondeado"/>
          <p:cNvSpPr/>
          <p:nvPr/>
        </p:nvSpPr>
        <p:spPr>
          <a:xfrm>
            <a:off x="827584" y="6455686"/>
            <a:ext cx="1824200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EARLY_TERMINATION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52" name="51 Conector angular"/>
          <p:cNvCxnSpPr>
            <a:stCxn id="29" idx="2"/>
            <a:endCxn id="51" idx="1"/>
          </p:cNvCxnSpPr>
          <p:nvPr/>
        </p:nvCxnSpPr>
        <p:spPr>
          <a:xfrm rot="16200000" flipH="1">
            <a:off x="-2449758" y="3357188"/>
            <a:ext cx="6230649" cy="32403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52 Rectángulo"/>
          <p:cNvSpPr/>
          <p:nvPr/>
        </p:nvSpPr>
        <p:spPr>
          <a:xfrm>
            <a:off x="2195736" y="6967265"/>
            <a:ext cx="249299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a-ES" sz="1000" dirty="0"/>
              <a:t>EARLY_TERMINATION, MISINTERPRETATION</a:t>
            </a:r>
            <a:endParaRPr lang="en-GB" sz="1000" dirty="0"/>
          </a:p>
        </p:txBody>
      </p:sp>
      <p:cxnSp>
        <p:nvCxnSpPr>
          <p:cNvPr id="27" name="26 Conector angular"/>
          <p:cNvCxnSpPr>
            <a:stCxn id="30" idx="2"/>
            <a:endCxn id="44" idx="1"/>
          </p:cNvCxnSpPr>
          <p:nvPr/>
        </p:nvCxnSpPr>
        <p:spPr>
          <a:xfrm rot="16200000" flipH="1">
            <a:off x="1674100" y="875171"/>
            <a:ext cx="273510" cy="76976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53 Conector angular"/>
          <p:cNvCxnSpPr>
            <a:stCxn id="31" idx="2"/>
            <a:endCxn id="45" idx="1"/>
          </p:cNvCxnSpPr>
          <p:nvPr/>
        </p:nvCxnSpPr>
        <p:spPr>
          <a:xfrm rot="16200000" flipH="1">
            <a:off x="1743001" y="1860403"/>
            <a:ext cx="254640" cy="65082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54 Conector angular"/>
          <p:cNvCxnSpPr>
            <a:stCxn id="32" idx="2"/>
            <a:endCxn id="46" idx="1"/>
          </p:cNvCxnSpPr>
          <p:nvPr/>
        </p:nvCxnSpPr>
        <p:spPr>
          <a:xfrm rot="16200000" flipH="1">
            <a:off x="1599840" y="2534040"/>
            <a:ext cx="207342" cy="98444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55 Conector angular"/>
          <p:cNvCxnSpPr>
            <a:stCxn id="33" idx="2"/>
            <a:endCxn id="47" idx="1"/>
          </p:cNvCxnSpPr>
          <p:nvPr/>
        </p:nvCxnSpPr>
        <p:spPr>
          <a:xfrm rot="16200000" flipH="1">
            <a:off x="1642829" y="3508195"/>
            <a:ext cx="202405" cy="90340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56 Conector angular"/>
          <p:cNvCxnSpPr>
            <a:stCxn id="34" idx="2"/>
            <a:endCxn id="48" idx="1"/>
          </p:cNvCxnSpPr>
          <p:nvPr/>
        </p:nvCxnSpPr>
        <p:spPr>
          <a:xfrm rot="16200000" flipH="1">
            <a:off x="1639762" y="4590186"/>
            <a:ext cx="342186" cy="76976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57 Conector angular"/>
          <p:cNvCxnSpPr>
            <a:stCxn id="35" idx="2"/>
            <a:endCxn id="49" idx="1"/>
          </p:cNvCxnSpPr>
          <p:nvPr/>
        </p:nvCxnSpPr>
        <p:spPr>
          <a:xfrm rot="16200000" flipH="1">
            <a:off x="1844058" y="5802594"/>
            <a:ext cx="279350" cy="42400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58 Conector angular"/>
          <p:cNvCxnSpPr>
            <a:stCxn id="51" idx="2"/>
            <a:endCxn id="53" idx="1"/>
          </p:cNvCxnSpPr>
          <p:nvPr/>
        </p:nvCxnSpPr>
        <p:spPr>
          <a:xfrm rot="16200000" flipH="1">
            <a:off x="1829210" y="6723850"/>
            <a:ext cx="277000" cy="45605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59 Conector angular"/>
          <p:cNvCxnSpPr>
            <a:stCxn id="36" idx="2"/>
            <a:endCxn id="50" idx="1"/>
          </p:cNvCxnSpPr>
          <p:nvPr/>
        </p:nvCxnSpPr>
        <p:spPr>
          <a:xfrm rot="16200000" flipH="1">
            <a:off x="1695217" y="7237929"/>
            <a:ext cx="132984" cy="86805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886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5" t="15257" r="15143" b="24996"/>
          <a:stretch/>
        </p:blipFill>
        <p:spPr bwMode="auto">
          <a:xfrm>
            <a:off x="-972616" y="764704"/>
            <a:ext cx="10755086" cy="5121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-1066281" y="183031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1066281" y="228423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-1066281" y="265086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902698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6" t="9481" r="14953" b="9926"/>
          <a:stretch/>
        </p:blipFill>
        <p:spPr bwMode="auto">
          <a:xfrm>
            <a:off x="-566463" y="-27384"/>
            <a:ext cx="10755087" cy="690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-684584" y="10847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684584" y="163633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684584" y="240637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828584" y="95906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821441" y="14127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  <p:sp>
        <p:nvSpPr>
          <p:cNvPr id="12" name="11 Elipse"/>
          <p:cNvSpPr/>
          <p:nvPr/>
        </p:nvSpPr>
        <p:spPr>
          <a:xfrm>
            <a:off x="9821441" y="20608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828584" y="24928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835727" y="317079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7" name="16 Elipse"/>
          <p:cNvSpPr/>
          <p:nvPr/>
        </p:nvSpPr>
        <p:spPr>
          <a:xfrm>
            <a:off x="9850241" y="36159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9</a:t>
            </a:r>
          </a:p>
        </p:txBody>
      </p:sp>
      <p:sp>
        <p:nvSpPr>
          <p:cNvPr id="18" name="17 Elipse"/>
          <p:cNvSpPr/>
          <p:nvPr/>
        </p:nvSpPr>
        <p:spPr>
          <a:xfrm>
            <a:off x="9843098" y="430062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9" name="18 Elipse"/>
          <p:cNvSpPr/>
          <p:nvPr/>
        </p:nvSpPr>
        <p:spPr>
          <a:xfrm>
            <a:off x="9850241" y="47251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" name="1 CuadroTexto"/>
          <p:cNvSpPr txBox="1"/>
          <p:nvPr/>
        </p:nvSpPr>
        <p:spPr>
          <a:xfrm>
            <a:off x="9771652" y="428263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9792272" y="4695106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1" name="20 Elipse"/>
          <p:cNvSpPr/>
          <p:nvPr/>
        </p:nvSpPr>
        <p:spPr>
          <a:xfrm>
            <a:off x="9856488" y="53670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Elipse"/>
          <p:cNvSpPr/>
          <p:nvPr/>
        </p:nvSpPr>
        <p:spPr>
          <a:xfrm>
            <a:off x="9863631" y="579154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3" name="22 CuadroTexto"/>
          <p:cNvSpPr txBox="1"/>
          <p:nvPr/>
        </p:nvSpPr>
        <p:spPr>
          <a:xfrm>
            <a:off x="9785042" y="534903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12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9805662" y="576150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13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6" name="25 Elipse"/>
          <p:cNvSpPr/>
          <p:nvPr/>
        </p:nvSpPr>
        <p:spPr>
          <a:xfrm>
            <a:off x="9857525" y="644039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7" name="26 CuadroTexto"/>
          <p:cNvSpPr txBox="1"/>
          <p:nvPr/>
        </p:nvSpPr>
        <p:spPr>
          <a:xfrm>
            <a:off x="9799556" y="641035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14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2709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071700"/>
              </p:ext>
            </p:extLst>
          </p:nvPr>
        </p:nvGraphicFramePr>
        <p:xfrm>
          <a:off x="-158139" y="980728"/>
          <a:ext cx="9302139" cy="5338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Worksheet" r:id="rId3" imgW="8315259" imgH="4772156" progId="Excel.Sheet.12">
                  <p:embed/>
                </p:oleObj>
              </mc:Choice>
              <mc:Fallback>
                <p:oleObj name="Worksheet" r:id="rId3" imgW="8315259" imgH="477215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58139" y="980728"/>
                        <a:ext cx="9302139" cy="53383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78763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mu_turnovergeneral_ca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340768"/>
            <a:ext cx="9289032" cy="345652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8748464" y="32251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48464" y="35439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48464" y="38320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469428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1485900"/>
            <a:ext cx="1030605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8748464" y="314096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48464" y="33871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48464" y="36299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3847887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2849114"/>
              </p:ext>
            </p:extLst>
          </p:nvPr>
        </p:nvGraphicFramePr>
        <p:xfrm>
          <a:off x="85725" y="471488"/>
          <a:ext cx="8972550" cy="591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6" name="Worksheet" r:id="rId3" imgW="8972685" imgH="5915025" progId="Excel.Sheet.12">
                  <p:embed/>
                </p:oleObj>
              </mc:Choice>
              <mc:Fallback>
                <p:oleObj name="Worksheet" r:id="rId3" imgW="8972685" imgH="59150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725" y="471488"/>
                        <a:ext cx="8972550" cy="591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27925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2" t="17659" r="9754" b="6250"/>
          <a:stretch/>
        </p:blipFill>
        <p:spPr bwMode="auto">
          <a:xfrm>
            <a:off x="-756592" y="620688"/>
            <a:ext cx="10697028" cy="556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-850257" y="323447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-850257" y="36883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850257" y="40550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1312954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6" t="38294" r="10200" b="36111"/>
          <a:stretch/>
        </p:blipFill>
        <p:spPr bwMode="auto">
          <a:xfrm>
            <a:off x="-868445" y="2492896"/>
            <a:ext cx="10697029" cy="1872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91704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87710"/>
              </p:ext>
            </p:extLst>
          </p:nvPr>
        </p:nvGraphicFramePr>
        <p:xfrm>
          <a:off x="-540568" y="1052736"/>
          <a:ext cx="10954413" cy="3691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5" name="Worksheet" r:id="rId3" imgW="9639319" imgH="3248111" progId="Excel.Sheet.12">
                  <p:embed/>
                </p:oleObj>
              </mc:Choice>
              <mc:Fallback>
                <p:oleObj name="Worksheet" r:id="rId3" imgW="9639319" imgH="32481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540568" y="1052736"/>
                        <a:ext cx="10954413" cy="36914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02869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1" t="16469" r="9420" b="25595"/>
          <a:stretch/>
        </p:blipFill>
        <p:spPr bwMode="auto">
          <a:xfrm>
            <a:off x="-756592" y="908720"/>
            <a:ext cx="10566400" cy="4238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924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4" t="16380" r="22694" b="6250"/>
          <a:stretch/>
        </p:blipFill>
        <p:spPr bwMode="auto">
          <a:xfrm>
            <a:off x="284783" y="12290"/>
            <a:ext cx="8679705" cy="6848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8752760" y="226358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52760" y="272311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52760" y="31814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752760" y="359049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752760" y="405236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752760" y="438981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752760" y="478961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7</a:t>
            </a:r>
          </a:p>
        </p:txBody>
      </p:sp>
      <p:sp>
        <p:nvSpPr>
          <p:cNvPr id="12" name="11 Elipse"/>
          <p:cNvSpPr/>
          <p:nvPr/>
        </p:nvSpPr>
        <p:spPr>
          <a:xfrm>
            <a:off x="8752760" y="57579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120744" y="347617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15" name="14 Elipse"/>
          <p:cNvSpPr/>
          <p:nvPr/>
        </p:nvSpPr>
        <p:spPr>
          <a:xfrm>
            <a:off x="120744" y="380328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17" name="16 Elipse"/>
          <p:cNvSpPr/>
          <p:nvPr/>
        </p:nvSpPr>
        <p:spPr>
          <a:xfrm>
            <a:off x="8745375" y="53004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/>
              <a:t>8</a:t>
            </a:r>
            <a:endParaRPr lang="en-GB" sz="1050" dirty="0"/>
          </a:p>
        </p:txBody>
      </p:sp>
      <p:sp>
        <p:nvSpPr>
          <p:cNvPr id="18" name="17 CuadroTexto"/>
          <p:cNvSpPr txBox="1"/>
          <p:nvPr/>
        </p:nvSpPr>
        <p:spPr>
          <a:xfrm>
            <a:off x="84916" y="3449596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75544" y="3790752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13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8752760" y="60568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21" name="20 Elipse"/>
          <p:cNvSpPr/>
          <p:nvPr/>
        </p:nvSpPr>
        <p:spPr>
          <a:xfrm>
            <a:off x="8752760" y="638391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8701166" y="604599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11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3" name="22 CuadroTexto"/>
          <p:cNvSpPr txBox="1"/>
          <p:nvPr/>
        </p:nvSpPr>
        <p:spPr>
          <a:xfrm>
            <a:off x="8707560" y="637138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3634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9325" r="9419" b="6250"/>
          <a:stretch/>
        </p:blipFill>
        <p:spPr bwMode="auto">
          <a:xfrm>
            <a:off x="-972616" y="332656"/>
            <a:ext cx="10653486" cy="6175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368070" y="57714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337918" y="10399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8" name="7 Elipse"/>
          <p:cNvSpPr/>
          <p:nvPr/>
        </p:nvSpPr>
        <p:spPr>
          <a:xfrm>
            <a:off x="9330775" y="16932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330775" y="214174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337918" y="27733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337918" y="32218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345061" y="38535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352432" y="42930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359575" y="494814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9</a:t>
            </a:r>
          </a:p>
        </p:txBody>
      </p:sp>
      <p:sp>
        <p:nvSpPr>
          <p:cNvPr id="15" name="14 Elipse"/>
          <p:cNvSpPr/>
          <p:nvPr/>
        </p:nvSpPr>
        <p:spPr>
          <a:xfrm>
            <a:off x="9352432" y="545815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359575" y="60368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9280986" y="543127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9301606" y="6006774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0513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5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4707444"/>
              </p:ext>
            </p:extLst>
          </p:nvPr>
        </p:nvGraphicFramePr>
        <p:xfrm>
          <a:off x="33338" y="1233488"/>
          <a:ext cx="9077325" cy="439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2" name="Worksheet" r:id="rId3" imgW="9077302" imgH="4391010" progId="Excel.Sheet.12">
                  <p:embed/>
                </p:oleObj>
              </mc:Choice>
              <mc:Fallback>
                <p:oleObj name="Worksheet" r:id="rId3" imgW="9077302" imgH="439101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338" y="1233488"/>
                        <a:ext cx="9077325" cy="439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63756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8747495" cy="2922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Elipse"/>
          <p:cNvSpPr/>
          <p:nvPr/>
        </p:nvSpPr>
        <p:spPr>
          <a:xfrm>
            <a:off x="8805806" y="32129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805806" y="350100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8805806" y="378904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805806" y="406953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0756721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486900" cy="728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216911" y="174435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216911" y="20898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216911" y="248536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216911" y="284540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238006" y="339300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238006" y="37385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238006" y="422806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238006" y="45735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223492" y="499112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251958" y="532809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215559" y="57919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9180512" y="530120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9157590" y="5762284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9" name="18 Elipse"/>
          <p:cNvSpPr/>
          <p:nvPr/>
        </p:nvSpPr>
        <p:spPr>
          <a:xfrm>
            <a:off x="9226554" y="612298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0" name="19 CuadroTexto"/>
          <p:cNvSpPr txBox="1"/>
          <p:nvPr/>
        </p:nvSpPr>
        <p:spPr>
          <a:xfrm>
            <a:off x="9168585" y="609329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12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1" name="20 Elipse"/>
          <p:cNvSpPr/>
          <p:nvPr/>
        </p:nvSpPr>
        <p:spPr>
          <a:xfrm>
            <a:off x="9212602" y="662682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9154633" y="659713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13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3" name="22 Elipse"/>
          <p:cNvSpPr/>
          <p:nvPr/>
        </p:nvSpPr>
        <p:spPr>
          <a:xfrm>
            <a:off x="9209453" y="69584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4" name="23 CuadroTexto"/>
          <p:cNvSpPr txBox="1"/>
          <p:nvPr/>
        </p:nvSpPr>
        <p:spPr>
          <a:xfrm>
            <a:off x="9151484" y="6928711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14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7758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1170017"/>
              </p:ext>
            </p:extLst>
          </p:nvPr>
        </p:nvGraphicFramePr>
        <p:xfrm>
          <a:off x="-1476672" y="764704"/>
          <a:ext cx="12370562" cy="5064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1" name="Worksheet" r:id="rId3" imgW="11191749" imgH="4581583" progId="Excel.Sheet.12">
                  <p:embed/>
                </p:oleObj>
              </mc:Choice>
              <mc:Fallback>
                <p:oleObj name="Worksheet" r:id="rId3" imgW="11191749" imgH="458158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476672" y="764704"/>
                        <a:ext cx="12370562" cy="50641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65011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7" t="17026" r="9043" b="20475"/>
          <a:stretch/>
        </p:blipFill>
        <p:spPr bwMode="auto">
          <a:xfrm>
            <a:off x="-441434" y="1245477"/>
            <a:ext cx="10799379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74227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7" t="15948" r="10214" b="63362"/>
          <a:stretch/>
        </p:blipFill>
        <p:spPr bwMode="auto">
          <a:xfrm>
            <a:off x="-324544" y="2204864"/>
            <a:ext cx="10499834" cy="1513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5292080" y="23557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7659400" y="23413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8" name="7 Elipse"/>
          <p:cNvSpPr/>
          <p:nvPr/>
        </p:nvSpPr>
        <p:spPr>
          <a:xfrm>
            <a:off x="9036496" y="228510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4325250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576483"/>
              </p:ext>
            </p:extLst>
          </p:nvPr>
        </p:nvGraphicFramePr>
        <p:xfrm>
          <a:off x="-2196752" y="1340768"/>
          <a:ext cx="14286150" cy="3936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" name="Worksheet" r:id="rId3" imgW="10401362" imgH="2866965" progId="Excel.Sheet.12">
                  <p:embed/>
                </p:oleObj>
              </mc:Choice>
              <mc:Fallback>
                <p:oleObj name="Worksheet" r:id="rId3" imgW="10401362" imgH="286696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196752" y="1340768"/>
                        <a:ext cx="14286150" cy="39361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43963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mu_specificaverageturnover_ca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268760"/>
            <a:ext cx="9900820" cy="37115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9590903" y="322874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590903" y="35730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590903" y="39420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590903" y="435757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317462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785938"/>
            <a:ext cx="9486900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036496" y="337275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036496" y="37170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036496" y="40860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036496" y="44371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052262" y="477385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339625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5" y="1316056"/>
            <a:ext cx="9013530" cy="4108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Elipse"/>
          <p:cNvSpPr/>
          <p:nvPr/>
        </p:nvSpPr>
        <p:spPr>
          <a:xfrm>
            <a:off x="4000232" y="17116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6" name="5 Elipse"/>
          <p:cNvSpPr/>
          <p:nvPr/>
        </p:nvSpPr>
        <p:spPr>
          <a:xfrm>
            <a:off x="4000232" y="19598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7" name="6 CuadroTexto"/>
          <p:cNvSpPr txBox="1"/>
          <p:nvPr/>
        </p:nvSpPr>
        <p:spPr>
          <a:xfrm>
            <a:off x="3948638" y="170080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3955032" y="194736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13</a:t>
            </a: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6896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196651"/>
              </p:ext>
            </p:extLst>
          </p:nvPr>
        </p:nvGraphicFramePr>
        <p:xfrm>
          <a:off x="-1476672" y="764704"/>
          <a:ext cx="12448403" cy="4671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" name="Worksheet" r:id="rId3" imgW="11191749" imgH="4200436" progId="Excel.Sheet.12">
                  <p:embed/>
                </p:oleObj>
              </mc:Choice>
              <mc:Fallback>
                <p:oleObj name="Worksheet" r:id="rId3" imgW="11191749" imgH="420043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476672" y="764704"/>
                        <a:ext cx="12448403" cy="46713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7803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ESPD-EDM-02.00.00-asciidoc\espd-data-model\docs\src\main\asciidoc\images\PaymentOfTaxes_CA_mock-u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910"/>
          <a:stretch/>
        </p:blipFill>
        <p:spPr bwMode="auto">
          <a:xfrm>
            <a:off x="-1836712" y="610923"/>
            <a:ext cx="11687175" cy="162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786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ESPD-EDM-02.00.00-asciidoc\espd-data-model\docs\src\main\asciidoc\images\PaymentOfTaxes_EO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116632"/>
            <a:ext cx="9572625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3563888" y="2564904"/>
            <a:ext cx="5580112" cy="187220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4 CuadroTexto"/>
          <p:cNvSpPr txBox="1"/>
          <p:nvPr/>
        </p:nvSpPr>
        <p:spPr>
          <a:xfrm>
            <a:off x="899592" y="2767073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This property is shown only if the answer to the previous QUESTION is ‘Yes’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7" name="6 Conector recto de flecha"/>
          <p:cNvCxnSpPr>
            <a:stCxn id="5" idx="3"/>
            <a:endCxn id="4" idx="1"/>
          </p:cNvCxnSpPr>
          <p:nvPr/>
        </p:nvCxnSpPr>
        <p:spPr>
          <a:xfrm flipV="1">
            <a:off x="2987824" y="3501008"/>
            <a:ext cx="576064" cy="4729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Elipse"/>
          <p:cNvSpPr/>
          <p:nvPr/>
        </p:nvSpPr>
        <p:spPr>
          <a:xfrm>
            <a:off x="8980381" y="27550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980381" y="40208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980381" y="495105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8980381" y="532850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7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8980381" y="570219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8970820" y="3998557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5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8980381" y="134285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24" name="23 Elipse"/>
          <p:cNvSpPr/>
          <p:nvPr/>
        </p:nvSpPr>
        <p:spPr>
          <a:xfrm>
            <a:off x="8980381" y="18043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2" name="1 Rectángulo"/>
          <p:cNvSpPr/>
          <p:nvPr/>
        </p:nvSpPr>
        <p:spPr>
          <a:xfrm>
            <a:off x="-12004" y="1680949"/>
            <a:ext cx="1224136" cy="416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15 Elipse"/>
          <p:cNvSpPr/>
          <p:nvPr/>
        </p:nvSpPr>
        <p:spPr>
          <a:xfrm>
            <a:off x="-371377" y="11189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065481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3182</TotalTime>
  <Words>323</Words>
  <Application>Microsoft Office PowerPoint</Application>
  <PresentationFormat>Presentación en pantalla (4:3)</PresentationFormat>
  <Paragraphs>202</Paragraphs>
  <Slides>70</Slides>
  <Notes>4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70</vt:i4>
      </vt:variant>
    </vt:vector>
  </HeadingPairs>
  <TitlesOfParts>
    <vt:vector size="73" baseType="lpstr">
      <vt:lpstr>Tema de Office</vt:lpstr>
      <vt:lpstr>Worksheet</vt:lpstr>
      <vt:lpstr>Microsoft Excel Worksheet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everis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Enric Staromiejski Torregrosa</dc:creator>
  <cp:lastModifiedBy>Enric Staromiejski Torregrosa</cp:lastModifiedBy>
  <cp:revision>89</cp:revision>
  <dcterms:created xsi:type="dcterms:W3CDTF">2017-07-26T08:01:18Z</dcterms:created>
  <dcterms:modified xsi:type="dcterms:W3CDTF">2017-08-08T07:10:30Z</dcterms:modified>
</cp:coreProperties>
</file>